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0" y="-19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53953B-4299-4E1E-B0DF-E5B8D1E72DA2}" type="datetimeFigureOut">
              <a:rPr lang="en-US" smtClean="0"/>
              <a:pPr/>
              <a:t>4/24/2013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F759CB-137E-44F5-9D07-6B731E50953B}" type="slidenum">
              <a:rPr lang="en-US" smtClean="0"/>
              <a:pPr/>
              <a:t>‹#›</a:t>
            </a:fld>
            <a:endParaRPr lang="en-US"/>
          </a:p>
        </p:txBody>
      </p:sp>
    </p:spTree>
    <p:extLst>
      <p:ext uri="{BB962C8B-B14F-4D97-AF65-F5344CB8AC3E}">
        <p14:creationId xmlns:p14="http://schemas.microsoft.com/office/powerpoint/2010/main" val="898265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F759CB-137E-44F5-9D07-6B731E50953B}"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4471C3F-1AA1-40D0-BA71-F3122975F0FC}" type="datetimeFigureOut">
              <a:rPr lang="en-US" smtClean="0"/>
              <a:pPr/>
              <a:t>4/24/2013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80DEE5B-6707-461D-88C4-A1B6ACC9A72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471C3F-1AA1-40D0-BA71-F3122975F0FC}"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DEE5B-6707-461D-88C4-A1B6ACC9A7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80DEE5B-6707-461D-88C4-A1B6ACC9A72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471C3F-1AA1-40D0-BA71-F3122975F0FC}"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4471C3F-1AA1-40D0-BA71-F3122975F0FC}"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C80DEE5B-6707-461D-88C4-A1B6ACC9A72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4471C3F-1AA1-40D0-BA71-F3122975F0FC}" type="datetimeFigureOut">
              <a:rPr lang="en-US" smtClean="0"/>
              <a:pPr/>
              <a:t>4/24/2013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80DEE5B-6707-461D-88C4-A1B6ACC9A72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4471C3F-1AA1-40D0-BA71-F3122975F0FC}" type="datetimeFigureOut">
              <a:rPr lang="en-US" smtClean="0"/>
              <a:pPr/>
              <a:t>4/24/2013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0DEE5B-6707-461D-88C4-A1B6ACC9A72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4471C3F-1AA1-40D0-BA71-F3122975F0FC}" type="datetimeFigureOut">
              <a:rPr lang="en-US" smtClean="0"/>
              <a:pPr/>
              <a:t>4/24/2013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80DEE5B-6707-461D-88C4-A1B6ACC9A72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4471C3F-1AA1-40D0-BA71-F3122975F0FC}" type="datetimeFigureOut">
              <a:rPr lang="en-US" smtClean="0"/>
              <a:pPr/>
              <a:t>4/24/2013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C80DEE5B-6707-461D-88C4-A1B6ACC9A7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4471C3F-1AA1-40D0-BA71-F3122975F0FC}" type="datetimeFigureOut">
              <a:rPr lang="en-US" smtClean="0"/>
              <a:pPr/>
              <a:t>4/24/2013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80DEE5B-6707-461D-88C4-A1B6ACC9A7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80DEE5B-6707-461D-88C4-A1B6ACC9A72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4471C3F-1AA1-40D0-BA71-F3122975F0FC}" type="datetimeFigureOut">
              <a:rPr lang="en-US" smtClean="0"/>
              <a:pPr/>
              <a:t>4/24/2013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80DEE5B-6707-461D-88C4-A1B6ACC9A72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4471C3F-1AA1-40D0-BA71-F3122975F0FC}" type="datetimeFigureOut">
              <a:rPr lang="en-US" smtClean="0"/>
              <a:pPr/>
              <a:t>4/24/2013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4471C3F-1AA1-40D0-BA71-F3122975F0FC}" type="datetimeFigureOut">
              <a:rPr lang="en-US" smtClean="0"/>
              <a:pPr/>
              <a:t>4/24/2013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80DEE5B-6707-461D-88C4-A1B6ACC9A72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13 days in October, 1962</a:t>
            </a:r>
            <a:endParaRPr lang="en-US" dirty="0"/>
          </a:p>
        </p:txBody>
      </p:sp>
      <p:sp>
        <p:nvSpPr>
          <p:cNvPr id="2" name="Title 1"/>
          <p:cNvSpPr>
            <a:spLocks noGrp="1"/>
          </p:cNvSpPr>
          <p:nvPr>
            <p:ph type="ctrTitle"/>
          </p:nvPr>
        </p:nvSpPr>
        <p:spPr/>
        <p:txBody>
          <a:bodyPr/>
          <a:lstStyle/>
          <a:p>
            <a:r>
              <a:rPr lang="en-US" dirty="0" smtClean="0">
                <a:solidFill>
                  <a:srgbClr val="C00000"/>
                </a:solidFill>
              </a:rPr>
              <a:t>The Cuban Missile Crisis</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Castro asks Khrushchev for protection</a:t>
            </a:r>
            <a:endParaRPr lang="en-US" dirty="0"/>
          </a:p>
        </p:txBody>
      </p:sp>
      <p:sp>
        <p:nvSpPr>
          <p:cNvPr id="3" name="Text Placeholder 2"/>
          <p:cNvSpPr>
            <a:spLocks noGrp="1"/>
          </p:cNvSpPr>
          <p:nvPr>
            <p:ph type="body" idx="2"/>
          </p:nvPr>
        </p:nvSpPr>
        <p:spPr/>
        <p:txBody>
          <a:bodyPr/>
          <a:lstStyle/>
          <a:p>
            <a:r>
              <a:rPr lang="en-US" dirty="0" smtClean="0"/>
              <a:t>Seeing the desire of Nikita Khrushchev to win a public victory over the United States, Fidel Castro reached out to the leaders of the Soviet Union’s  Politburo.   He asked for and received access to nuclear </a:t>
            </a:r>
            <a:r>
              <a:rPr lang="en-US" dirty="0" err="1" smtClean="0"/>
              <a:t>missles</a:t>
            </a:r>
            <a:r>
              <a:rPr lang="en-US" dirty="0" smtClean="0"/>
              <a:t> from the Soviet Union – he claimed, in order to defend himself against the threat of American invasions or assassination attempts. </a:t>
            </a:r>
            <a:endParaRPr lang="en-US" dirty="0"/>
          </a:p>
        </p:txBody>
      </p:sp>
      <p:pic>
        <p:nvPicPr>
          <p:cNvPr id="5" name="Content Placeholder 4" descr="Castro and Khrushchev.jpg"/>
          <p:cNvPicPr>
            <a:picLocks noGrp="1" noChangeAspect="1"/>
          </p:cNvPicPr>
          <p:nvPr>
            <p:ph sz="quarter" idx="1"/>
          </p:nvPr>
        </p:nvPicPr>
        <p:blipFill>
          <a:blip r:embed="rId2" cstate="print"/>
          <a:stretch>
            <a:fillRect/>
          </a:stretch>
        </p:blipFill>
        <p:spPr>
          <a:xfrm>
            <a:off x="4114800" y="533399"/>
            <a:ext cx="3733800" cy="583406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United States Discovers Missile Silos In Cuba, October, 1962</a:t>
            </a:r>
            <a:endParaRPr lang="en-US" dirty="0"/>
          </a:p>
        </p:txBody>
      </p:sp>
      <p:pic>
        <p:nvPicPr>
          <p:cNvPr id="8" name="Picture Placeholder 7" descr="Cuban Missle Crisis Photos.jpg"/>
          <p:cNvPicPr>
            <a:picLocks noGrp="1" noChangeAspect="1"/>
          </p:cNvPicPr>
          <p:nvPr>
            <p:ph type="pic" idx="1"/>
          </p:nvPr>
        </p:nvPicPr>
        <p:blipFill>
          <a:blip r:embed="rId2" cstate="print"/>
          <a:srcRect l="2083" r="2083"/>
          <a:stretch>
            <a:fillRect/>
          </a:stretch>
        </p:blipFill>
        <p:spPr/>
      </p:pic>
      <p:sp>
        <p:nvSpPr>
          <p:cNvPr id="7" name="Text Placeholder 6"/>
          <p:cNvSpPr>
            <a:spLocks noGrp="1"/>
          </p:cNvSpPr>
          <p:nvPr>
            <p:ph type="body" sz="half" idx="2"/>
          </p:nvPr>
        </p:nvSpPr>
        <p:spPr/>
        <p:txBody>
          <a:bodyPr/>
          <a:lstStyle/>
          <a:p>
            <a:r>
              <a:rPr lang="en-US" dirty="0" smtClean="0"/>
              <a:t>Using U-2 spy planes, the United States was able to take aerial photographs of large areas in Cuba and around the world.  In October of 1962, some of the surveillance photos brought back to Washington, D. C. suggested that Cuba was assembling missile launch pads which could threaten the Unite d States.  The Kennedy Administration was faced with a crisis – the threat of nuclear war and ruin.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John Fitzgerald Kennedy</a:t>
            </a:r>
            <a:endParaRPr lang="en-US" dirty="0"/>
          </a:p>
        </p:txBody>
      </p:sp>
      <p:sp>
        <p:nvSpPr>
          <p:cNvPr id="6" name="Content Placeholder 5"/>
          <p:cNvSpPr>
            <a:spLocks noGrp="1"/>
          </p:cNvSpPr>
          <p:nvPr>
            <p:ph sz="quarter" idx="1"/>
          </p:nvPr>
        </p:nvSpPr>
        <p:spPr/>
        <p:txBody>
          <a:bodyPr>
            <a:normAutofit/>
          </a:bodyPr>
          <a:lstStyle/>
          <a:p>
            <a:r>
              <a:rPr lang="en-US" dirty="0" smtClean="0"/>
              <a:t>As the youngest president ever elected to the office, many Americans questioned his leadership skills.  In a meeting with Nikita Khrushchev in Geneva in 1961, Kennedy had seemed nervous, intimidated, and weak.</a:t>
            </a:r>
          </a:p>
          <a:p>
            <a:r>
              <a:rPr lang="en-US" dirty="0" smtClean="0"/>
              <a:t>After the embarrassment of the Bay of Pigs Invasion and the construction of the Berlin Wall, Kennedy appeared to be losing his grip.</a:t>
            </a:r>
          </a:p>
          <a:p>
            <a:r>
              <a:rPr lang="en-US" dirty="0" smtClean="0"/>
              <a:t>Sadly, Kennedy was assassinated in November of 1963 during a visit to Dallas, TX.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Kennedy’s Options</a:t>
            </a:r>
            <a:endParaRPr lang="en-US" dirty="0"/>
          </a:p>
        </p:txBody>
      </p:sp>
      <p:sp>
        <p:nvSpPr>
          <p:cNvPr id="6" name="Text Placeholder 5"/>
          <p:cNvSpPr>
            <a:spLocks noGrp="1"/>
          </p:cNvSpPr>
          <p:nvPr>
            <p:ph type="body" idx="2"/>
          </p:nvPr>
        </p:nvSpPr>
        <p:spPr/>
        <p:txBody>
          <a:bodyPr/>
          <a:lstStyle/>
          <a:p>
            <a:r>
              <a:rPr lang="en-US" dirty="0" smtClean="0"/>
              <a:t>Kennedy’s first option was to bomb the missile sites in Cuba, and to invade the island.  Many of his military advisors thought that this was the best plan available, and suggested that the Soviet Union would do nothing in response.  Kennedy, however, did not concur.  He feared that any American action in Cuba would be met by Soviet attacks.</a:t>
            </a:r>
            <a:endParaRPr lang="en-US" dirty="0"/>
          </a:p>
        </p:txBody>
      </p:sp>
      <p:pic>
        <p:nvPicPr>
          <p:cNvPr id="7" name="Content Placeholder 6" descr="Kennedy Cuban Missile Meeting.jpg"/>
          <p:cNvPicPr>
            <a:picLocks noGrp="1" noChangeAspect="1"/>
          </p:cNvPicPr>
          <p:nvPr>
            <p:ph sz="quarter" idx="1"/>
          </p:nvPr>
        </p:nvPicPr>
        <p:blipFill>
          <a:blip r:embed="rId2" cstate="print"/>
          <a:stretch>
            <a:fillRect/>
          </a:stretch>
        </p:blipFill>
        <p:spPr>
          <a:xfrm>
            <a:off x="3124200" y="1182601"/>
            <a:ext cx="5638800" cy="4416597"/>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Kennedy’s Second Option</a:t>
            </a:r>
            <a:endParaRPr lang="en-US" dirty="0"/>
          </a:p>
        </p:txBody>
      </p:sp>
      <p:sp>
        <p:nvSpPr>
          <p:cNvPr id="3" name="Text Placeholder 2"/>
          <p:cNvSpPr>
            <a:spLocks noGrp="1"/>
          </p:cNvSpPr>
          <p:nvPr>
            <p:ph type="body" idx="2"/>
          </p:nvPr>
        </p:nvSpPr>
        <p:spPr/>
        <p:txBody>
          <a:bodyPr>
            <a:normAutofit fontScale="92500" lnSpcReduction="10000"/>
          </a:bodyPr>
          <a:lstStyle/>
          <a:p>
            <a:r>
              <a:rPr lang="en-US" dirty="0" smtClean="0"/>
              <a:t>A second option, of course, would have been to do nothing at all.  Allowing the Cubans to keep nuclear missiles within 100 miles of major United States cities would have changed the calculus of Cold War activities, but we had our own missiles near the USSR, and could have lived with the tension.  Kennedy never really considered this option, though.  He claimed, “The greatest danger of all would be to do nothing.” </a:t>
            </a:r>
            <a:endParaRPr lang="en-US" dirty="0"/>
          </a:p>
        </p:txBody>
      </p:sp>
      <p:pic>
        <p:nvPicPr>
          <p:cNvPr id="5" name="Content Placeholder 4" descr="Cuban Missile Maps.jpg"/>
          <p:cNvPicPr>
            <a:picLocks noGrp="1" noChangeAspect="1"/>
          </p:cNvPicPr>
          <p:nvPr>
            <p:ph sz="quarter" idx="1"/>
          </p:nvPr>
        </p:nvPicPr>
        <p:blipFill>
          <a:blip r:embed="rId2" cstate="print"/>
          <a:stretch>
            <a:fillRect/>
          </a:stretch>
        </p:blipFill>
        <p:spPr>
          <a:xfrm>
            <a:off x="3657600" y="609600"/>
            <a:ext cx="4343400" cy="5708469"/>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Third Option: Quarantine </a:t>
            </a:r>
            <a:endParaRPr lang="en-US" dirty="0"/>
          </a:p>
        </p:txBody>
      </p:sp>
      <p:sp>
        <p:nvSpPr>
          <p:cNvPr id="3" name="Text Placeholder 2"/>
          <p:cNvSpPr>
            <a:spLocks noGrp="1"/>
          </p:cNvSpPr>
          <p:nvPr>
            <p:ph type="body" idx="2"/>
          </p:nvPr>
        </p:nvSpPr>
        <p:spPr/>
        <p:txBody>
          <a:bodyPr/>
          <a:lstStyle/>
          <a:p>
            <a:r>
              <a:rPr lang="en-US" dirty="0" smtClean="0"/>
              <a:t>It is an act of war to blockade another nation and to prevent trade from taking place.  So Kennedy didn’t call it a blockade – he called it a quarantine.  Kennedy surrounded Cuba with American ships, and dared the Soviet Union to try to run the blockade.  The world waited anxiously to see what the Soviet Union’s Navy would do.</a:t>
            </a:r>
            <a:endParaRPr lang="en-US" dirty="0"/>
          </a:p>
        </p:txBody>
      </p:sp>
      <p:pic>
        <p:nvPicPr>
          <p:cNvPr id="5" name="Content Placeholder 4" descr="Kennedy Orders Blockade.gif"/>
          <p:cNvPicPr>
            <a:picLocks noGrp="1" noChangeAspect="1"/>
          </p:cNvPicPr>
          <p:nvPr>
            <p:ph sz="quarter" idx="1"/>
          </p:nvPr>
        </p:nvPicPr>
        <p:blipFill>
          <a:blip r:embed="rId2" cstate="print"/>
          <a:stretch>
            <a:fillRect/>
          </a:stretch>
        </p:blipFill>
        <p:spPr>
          <a:xfrm>
            <a:off x="3048000" y="838200"/>
            <a:ext cx="5688106" cy="5372101"/>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An American Spy Plane Was Shot Down Over Cuba During the Cuban Missile Crisis.</a:t>
            </a:r>
            <a:endParaRPr lang="en-US" dirty="0"/>
          </a:p>
        </p:txBody>
      </p:sp>
      <p:pic>
        <p:nvPicPr>
          <p:cNvPr id="8" name="Picture Placeholder 7" descr="US Plane Wreckage.jpg"/>
          <p:cNvPicPr>
            <a:picLocks noGrp="1" noChangeAspect="1"/>
          </p:cNvPicPr>
          <p:nvPr>
            <p:ph type="pic" idx="1"/>
          </p:nvPr>
        </p:nvPicPr>
        <p:blipFill>
          <a:blip r:embed="rId2" cstate="print"/>
          <a:srcRect t="3079" b="3079"/>
          <a:stretch>
            <a:fillRect/>
          </a:stretch>
        </p:blipFill>
        <p:spPr/>
      </p:pic>
      <p:sp>
        <p:nvSpPr>
          <p:cNvPr id="7" name="Text Placeholder 6"/>
          <p:cNvSpPr>
            <a:spLocks noGrp="1"/>
          </p:cNvSpPr>
          <p:nvPr>
            <p:ph type="body" sz="half" idx="2"/>
          </p:nvPr>
        </p:nvSpPr>
        <p:spPr/>
        <p:txBody>
          <a:bodyPr/>
          <a:lstStyle/>
          <a:p>
            <a:r>
              <a:rPr lang="en-US" dirty="0" smtClean="0"/>
              <a:t>While Americans waited for a response, an American spy plane was shot down over Cuba.  Once again, military leaders pressed Kennedy for an immediate and strong response – invasion, retaliatory bombing, or direct conflict with Soviet forces.  But Kennedy refused to act in haste.  The tension between the Soviet Union and the United States mounted.  Kennedy went to the airwaves to speak to the American people on television.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JFK Delivers His Most Famous Television Address on The Cuban Missile Crisis. </a:t>
            </a:r>
            <a:endParaRPr lang="en-US" dirty="0"/>
          </a:p>
        </p:txBody>
      </p:sp>
      <p:pic>
        <p:nvPicPr>
          <p:cNvPr id="5" name="Picture Placeholder 4" descr="Kennedy Speech.jpg"/>
          <p:cNvPicPr>
            <a:picLocks noGrp="1" noChangeAspect="1"/>
          </p:cNvPicPr>
          <p:nvPr>
            <p:ph type="pic" idx="1"/>
          </p:nvPr>
        </p:nvPicPr>
        <p:blipFill>
          <a:blip r:embed="rId2" cstate="print"/>
          <a:srcRect t="15081" b="15081"/>
          <a:stretch>
            <a:fillRect/>
          </a:stretch>
        </p:blipFill>
        <p:spPr/>
      </p:pic>
      <p:sp>
        <p:nvSpPr>
          <p:cNvPr id="4" name="Text Placeholder 3"/>
          <p:cNvSpPr>
            <a:spLocks noGrp="1"/>
          </p:cNvSpPr>
          <p:nvPr>
            <p:ph type="body" sz="half" idx="2"/>
          </p:nvPr>
        </p:nvSpPr>
        <p:spPr/>
        <p:txBody>
          <a:bodyPr/>
          <a:lstStyle/>
          <a:p>
            <a:r>
              <a:rPr lang="en-US" dirty="0" smtClean="0"/>
              <a:t>John F. Kennedy announced the blockade of Cuba to the United States and the world in a public television address in October of 1962.  The Soviet Union, not wanting to heighten the tensions even more or to bring on conflict, chose to turn their ships around on the open seas.  Eventually, Khrushchev and Kennedy would work out an agreement to resolve the crisis without any further anxiety.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Holocaust is Avoided</a:t>
            </a:r>
            <a:endParaRPr lang="en-US" dirty="0"/>
          </a:p>
        </p:txBody>
      </p:sp>
      <p:sp>
        <p:nvSpPr>
          <p:cNvPr id="4" name="Text Placeholder 3"/>
          <p:cNvSpPr>
            <a:spLocks noGrp="1"/>
          </p:cNvSpPr>
          <p:nvPr>
            <p:ph type="body" idx="2"/>
          </p:nvPr>
        </p:nvSpPr>
        <p:spPr/>
        <p:txBody>
          <a:bodyPr>
            <a:normAutofit/>
          </a:bodyPr>
          <a:lstStyle/>
          <a:p>
            <a:r>
              <a:rPr lang="en-US" dirty="0" smtClean="0"/>
              <a:t>John F. Kennedy’s Secretary of State Dean Rusk claimed, “We were eyeball to eyeball and </a:t>
            </a:r>
            <a:r>
              <a:rPr lang="en-US" i="1" dirty="0" smtClean="0"/>
              <a:t>the other guy just blinked</a:t>
            </a:r>
            <a:r>
              <a:rPr lang="en-US" dirty="0" smtClean="0"/>
              <a:t>.”  Two Soviet Naval Vessels – the </a:t>
            </a:r>
            <a:r>
              <a:rPr lang="en-US" dirty="0" err="1" smtClean="0"/>
              <a:t>Kimovsk</a:t>
            </a:r>
            <a:r>
              <a:rPr lang="en-US" dirty="0" smtClean="0"/>
              <a:t> and the Yuri Gagarin (named after the world’s first cosmonaut) changed course just before reaching the United States’ “quarantine line.”  </a:t>
            </a:r>
            <a:endParaRPr lang="en-US" dirty="0"/>
          </a:p>
        </p:txBody>
      </p:sp>
      <p:pic>
        <p:nvPicPr>
          <p:cNvPr id="5" name="Picture Placeholder 4" descr="Soviet Navy Turns Around.jpg"/>
          <p:cNvPicPr>
            <a:picLocks noGrp="1" noChangeAspect="1"/>
          </p:cNvPicPr>
          <p:nvPr>
            <p:ph sz="quarter" idx="1"/>
          </p:nvPr>
        </p:nvPicPr>
        <p:blipFill>
          <a:blip r:embed="rId2" cstate="print"/>
          <a:stretch>
            <a:fillRect/>
          </a:stretch>
        </p:blipFill>
        <p:spPr>
          <a:xfrm>
            <a:off x="3124200" y="1243890"/>
            <a:ext cx="5638800" cy="429402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Resolution to the Cuban Missile Crisis</a:t>
            </a:r>
            <a:endParaRPr lang="en-US" dirty="0"/>
          </a:p>
        </p:txBody>
      </p:sp>
      <p:sp>
        <p:nvSpPr>
          <p:cNvPr id="6" name="Content Placeholder 5"/>
          <p:cNvSpPr>
            <a:spLocks noGrp="1"/>
          </p:cNvSpPr>
          <p:nvPr>
            <p:ph sz="quarter" idx="1"/>
          </p:nvPr>
        </p:nvSpPr>
        <p:spPr/>
        <p:txBody>
          <a:bodyPr>
            <a:normAutofit fontScale="85000" lnSpcReduction="10000"/>
          </a:bodyPr>
          <a:lstStyle/>
          <a:p>
            <a:r>
              <a:rPr lang="en-US" dirty="0" smtClean="0"/>
              <a:t>The Soviet Union agreed to disassemble and remove all of its nuclear missiles and launch pads from Cuba. </a:t>
            </a:r>
          </a:p>
          <a:p>
            <a:r>
              <a:rPr lang="en-US" dirty="0" smtClean="0"/>
              <a:t>The United States of America publicly pledged never to invade Cuba again.  We have not done so since the Bay of Pigs Invasion.</a:t>
            </a:r>
          </a:p>
          <a:p>
            <a:r>
              <a:rPr lang="en-US" dirty="0" smtClean="0"/>
              <a:t>Secretly, the United States made a promise to remove our own intermediate range missiles, which were easily within reach of the Soviet Union’s major cities from Turkey.</a:t>
            </a:r>
          </a:p>
          <a:p>
            <a:r>
              <a:rPr lang="en-US" dirty="0" smtClean="0"/>
              <a:t>Kennedy, who appeared both confident and strong during the crisis, gained much popularity and a stronger reputation. </a:t>
            </a:r>
          </a:p>
          <a:p>
            <a:r>
              <a:rPr lang="en-US" dirty="0" smtClean="0"/>
              <a:t>Khrushchev, who appeared to have backed down, lost power within the Soviet Union.  By 1964, he had been replaced by Leonid Brezhnev.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F. Kennedy and Nikita Khrushchev</a:t>
            </a:r>
            <a:endParaRPr lang="en-US" dirty="0"/>
          </a:p>
        </p:txBody>
      </p:sp>
      <p:pic>
        <p:nvPicPr>
          <p:cNvPr id="4" name="Content Placeholder 3" descr="Kennedy Khrushchev H-Bomb.gif"/>
          <p:cNvPicPr>
            <a:picLocks noGrp="1" noChangeAspect="1"/>
          </p:cNvPicPr>
          <p:nvPr>
            <p:ph sz="quarter" idx="1"/>
          </p:nvPr>
        </p:nvPicPr>
        <p:blipFill>
          <a:blip r:embed="rId2" cstate="print"/>
          <a:stretch>
            <a:fillRect/>
          </a:stretch>
        </p:blipFill>
        <p:spPr>
          <a:xfrm>
            <a:off x="1696244" y="1870075"/>
            <a:ext cx="5715000" cy="38862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Overthrow of Fulgencio Batista, 1959</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 dictatorship of Fulgencio Batista was riddled with corruption and did not serve the interests of the Cuban people.</a:t>
            </a:r>
          </a:p>
          <a:p>
            <a:r>
              <a:rPr lang="en-US" dirty="0" smtClean="0"/>
              <a:t>Many major Cuban industries, like sugar refineries, tobacco, oil, tourism, and gaming, were controlled by American interests and the Batista regime.  Meanwhile, most Cubans struggled along in poverty.</a:t>
            </a:r>
          </a:p>
          <a:p>
            <a:r>
              <a:rPr lang="en-US" dirty="0" smtClean="0"/>
              <a:t>In 1959, Fidel Castro, his brother Raul, and the Argentinean revolutionary Ernesto “</a:t>
            </a:r>
            <a:r>
              <a:rPr lang="en-US" dirty="0" err="1" smtClean="0"/>
              <a:t>Che</a:t>
            </a:r>
            <a:r>
              <a:rPr lang="en-US" dirty="0" smtClean="0"/>
              <a:t>” Guevara, led the successful military revolt which removed Batista from power in 1959.</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The Revolutionary, 1959</a:t>
            </a:r>
            <a:endParaRPr lang="en-US" dirty="0"/>
          </a:p>
        </p:txBody>
      </p:sp>
      <p:sp>
        <p:nvSpPr>
          <p:cNvPr id="6" name="Text Placeholder 5"/>
          <p:cNvSpPr>
            <a:spLocks noGrp="1"/>
          </p:cNvSpPr>
          <p:nvPr>
            <p:ph type="body" sz="half" idx="3"/>
          </p:nvPr>
        </p:nvSpPr>
        <p:spPr/>
        <p:txBody>
          <a:bodyPr/>
          <a:lstStyle/>
          <a:p>
            <a:r>
              <a:rPr lang="en-US" dirty="0" smtClean="0"/>
              <a:t>Castro, Fifty Years Later</a:t>
            </a:r>
            <a:endParaRPr lang="en-US" dirty="0"/>
          </a:p>
        </p:txBody>
      </p:sp>
      <p:pic>
        <p:nvPicPr>
          <p:cNvPr id="4" name="Content Placeholder 3" descr="Fidel Castro.bmp"/>
          <p:cNvPicPr>
            <a:picLocks noGrp="1" noChangeAspect="1"/>
          </p:cNvPicPr>
          <p:nvPr>
            <p:ph sz="quarter" idx="2"/>
          </p:nvPr>
        </p:nvPicPr>
        <p:blipFill>
          <a:blip r:embed="rId2" cstate="print"/>
          <a:stretch>
            <a:fillRect/>
          </a:stretch>
        </p:blipFill>
        <p:spPr>
          <a:xfrm>
            <a:off x="889168" y="2471738"/>
            <a:ext cx="2866688" cy="3817937"/>
          </a:xfrm>
        </p:spPr>
      </p:pic>
      <p:pic>
        <p:nvPicPr>
          <p:cNvPr id="8" name="Content Placeholder 7" descr="Fidel Castro, 2010.jpg"/>
          <p:cNvPicPr>
            <a:picLocks noGrp="1" noChangeAspect="1"/>
          </p:cNvPicPr>
          <p:nvPr>
            <p:ph sz="quarter" idx="4"/>
          </p:nvPr>
        </p:nvPicPr>
        <p:blipFill>
          <a:blip r:embed="rId3" cstate="print"/>
          <a:stretch>
            <a:fillRect/>
          </a:stretch>
        </p:blipFill>
        <p:spPr>
          <a:xfrm>
            <a:off x="5258270" y="2471738"/>
            <a:ext cx="3123259" cy="3821112"/>
          </a:xfrm>
        </p:spPr>
      </p:pic>
      <p:sp>
        <p:nvSpPr>
          <p:cNvPr id="2" name="Title 1"/>
          <p:cNvSpPr>
            <a:spLocks noGrp="1"/>
          </p:cNvSpPr>
          <p:nvPr>
            <p:ph type="title"/>
          </p:nvPr>
        </p:nvSpPr>
        <p:spPr/>
        <p:txBody>
          <a:bodyPr/>
          <a:lstStyle/>
          <a:p>
            <a:r>
              <a:rPr lang="en-US" dirty="0" smtClean="0"/>
              <a:t>Fidel Castro</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smtClean="0"/>
              <a:t>Raul Castro, the Revolutionary</a:t>
            </a:r>
            <a:endParaRPr lang="en-US" dirty="0"/>
          </a:p>
        </p:txBody>
      </p:sp>
      <p:sp>
        <p:nvSpPr>
          <p:cNvPr id="6" name="Text Placeholder 5"/>
          <p:cNvSpPr>
            <a:spLocks noGrp="1"/>
          </p:cNvSpPr>
          <p:nvPr>
            <p:ph type="body" sz="half" idx="3"/>
          </p:nvPr>
        </p:nvSpPr>
        <p:spPr/>
        <p:txBody>
          <a:bodyPr/>
          <a:lstStyle/>
          <a:p>
            <a:r>
              <a:rPr lang="en-US" dirty="0" smtClean="0"/>
              <a:t>Raul Castro, the Current Leader of Cuba</a:t>
            </a:r>
            <a:endParaRPr lang="en-US" dirty="0"/>
          </a:p>
        </p:txBody>
      </p:sp>
      <p:pic>
        <p:nvPicPr>
          <p:cNvPr id="8" name="Content Placeholder 7" descr="Raul Castro.jpg"/>
          <p:cNvPicPr>
            <a:picLocks noGrp="1" noChangeAspect="1"/>
          </p:cNvPicPr>
          <p:nvPr>
            <p:ph sz="quarter" idx="2"/>
          </p:nvPr>
        </p:nvPicPr>
        <p:blipFill>
          <a:blip r:embed="rId2" cstate="print"/>
          <a:stretch>
            <a:fillRect/>
          </a:stretch>
        </p:blipFill>
        <p:spPr>
          <a:xfrm>
            <a:off x="990600" y="2590800"/>
            <a:ext cx="2868613" cy="3402033"/>
          </a:xfrm>
        </p:spPr>
      </p:pic>
      <p:pic>
        <p:nvPicPr>
          <p:cNvPr id="9" name="Content Placeholder 8" descr="Raul Castro, 2010.jpg"/>
          <p:cNvPicPr>
            <a:picLocks noGrp="1" noChangeAspect="1"/>
          </p:cNvPicPr>
          <p:nvPr>
            <p:ph sz="quarter" idx="4"/>
          </p:nvPr>
        </p:nvPicPr>
        <p:blipFill>
          <a:blip r:embed="rId3" cstate="print"/>
          <a:stretch>
            <a:fillRect/>
          </a:stretch>
        </p:blipFill>
        <p:spPr>
          <a:xfrm>
            <a:off x="5391150" y="2582069"/>
            <a:ext cx="2857500" cy="3600450"/>
          </a:xfrm>
        </p:spPr>
      </p:pic>
      <p:sp>
        <p:nvSpPr>
          <p:cNvPr id="2" name="Title 1"/>
          <p:cNvSpPr>
            <a:spLocks noGrp="1"/>
          </p:cNvSpPr>
          <p:nvPr>
            <p:ph type="title"/>
          </p:nvPr>
        </p:nvSpPr>
        <p:spPr/>
        <p:txBody>
          <a:bodyPr/>
          <a:lstStyle/>
          <a:p>
            <a:r>
              <a:rPr lang="en-US" dirty="0" smtClean="0"/>
              <a:t>Raul Castro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Bay of Pigs Invasion, 1961</a:t>
            </a:r>
            <a:endParaRPr lang="en-US" dirty="0"/>
          </a:p>
        </p:txBody>
      </p:sp>
      <p:sp>
        <p:nvSpPr>
          <p:cNvPr id="9" name="Text Placeholder 8"/>
          <p:cNvSpPr>
            <a:spLocks noGrp="1"/>
          </p:cNvSpPr>
          <p:nvPr>
            <p:ph type="body" idx="2"/>
          </p:nvPr>
        </p:nvSpPr>
        <p:spPr/>
        <p:txBody>
          <a:bodyPr>
            <a:normAutofit fontScale="92500" lnSpcReduction="10000"/>
          </a:bodyPr>
          <a:lstStyle/>
          <a:p>
            <a:r>
              <a:rPr lang="en-US" dirty="0" smtClean="0"/>
              <a:t>Under Dwight David Eisenhower, the CIA had begun training Cuban exiles and military forces for an invasion of Cuba, meant to reverse the Cuban Revolution, defeat Castro, and restore a government in Cuba which would be sympathetic to US interests.   Carried out during the Presidency of John F. Kennedy, the invasion failed, miserably – Kennedy’s military background was less impressive than IKE’s.</a:t>
            </a:r>
            <a:endParaRPr lang="en-US" dirty="0"/>
          </a:p>
        </p:txBody>
      </p:sp>
      <p:pic>
        <p:nvPicPr>
          <p:cNvPr id="10" name="Content Placeholder 9" descr="Captured Bay of Pigs Soldiers.jpg"/>
          <p:cNvPicPr>
            <a:picLocks noGrp="1" noChangeAspect="1"/>
          </p:cNvPicPr>
          <p:nvPr>
            <p:ph sz="quarter" idx="1"/>
          </p:nvPr>
        </p:nvPicPr>
        <p:blipFill>
          <a:blip r:embed="rId2" cstate="print"/>
          <a:stretch>
            <a:fillRect/>
          </a:stretch>
        </p:blipFill>
        <p:spPr>
          <a:xfrm>
            <a:off x="3048000" y="1447800"/>
            <a:ext cx="5627076" cy="36576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Cuban Quickly Responds</a:t>
            </a:r>
            <a:endParaRPr lang="en-US" dirty="0"/>
          </a:p>
        </p:txBody>
      </p:sp>
      <p:sp>
        <p:nvSpPr>
          <p:cNvPr id="8" name="Text Placeholder 7"/>
          <p:cNvSpPr>
            <a:spLocks noGrp="1"/>
          </p:cNvSpPr>
          <p:nvPr>
            <p:ph type="body" sz="half" idx="3"/>
          </p:nvPr>
        </p:nvSpPr>
        <p:spPr/>
        <p:txBody>
          <a:bodyPr/>
          <a:lstStyle/>
          <a:p>
            <a:r>
              <a:rPr lang="en-US" dirty="0" smtClean="0"/>
              <a:t>Kennedy Fails to Act</a:t>
            </a:r>
            <a:endParaRPr lang="en-US" dirty="0"/>
          </a:p>
        </p:txBody>
      </p:sp>
      <p:pic>
        <p:nvPicPr>
          <p:cNvPr id="10" name="Content Placeholder 9" descr="Cuban Response to Bay of Pigs.jpg"/>
          <p:cNvPicPr>
            <a:picLocks noGrp="1" noChangeAspect="1"/>
          </p:cNvPicPr>
          <p:nvPr>
            <p:ph sz="quarter" idx="2"/>
          </p:nvPr>
        </p:nvPicPr>
        <p:blipFill>
          <a:blip r:embed="rId2" cstate="print"/>
          <a:stretch>
            <a:fillRect/>
          </a:stretch>
        </p:blipFill>
        <p:spPr>
          <a:xfrm>
            <a:off x="1004005" y="2471738"/>
            <a:ext cx="2637014" cy="3817937"/>
          </a:xfrm>
        </p:spPr>
      </p:pic>
      <p:sp>
        <p:nvSpPr>
          <p:cNvPr id="9" name="Content Placeholder 8"/>
          <p:cNvSpPr>
            <a:spLocks noGrp="1"/>
          </p:cNvSpPr>
          <p:nvPr>
            <p:ph sz="quarter" idx="4"/>
          </p:nvPr>
        </p:nvSpPr>
        <p:spPr/>
        <p:txBody>
          <a:bodyPr>
            <a:normAutofit fontScale="77500" lnSpcReduction="20000"/>
          </a:bodyPr>
          <a:lstStyle/>
          <a:p>
            <a:r>
              <a:rPr lang="en-US" dirty="0" smtClean="0"/>
              <a:t>Kennedy committed several missteps during the Bay of Pigs invasion.  In all likelihood, the invasion was not ready to </a:t>
            </a:r>
            <a:r>
              <a:rPr lang="en-US" dirty="0" err="1" smtClean="0"/>
              <a:t>procede</a:t>
            </a:r>
            <a:r>
              <a:rPr lang="en-US" dirty="0" smtClean="0"/>
              <a:t> when it did.  JFK had promised to provide the American trained soldiers who stormed the southern shores of Cuba with air support – planes to bombard the enemy.  But at the last moment, Kennedy lost his resolve, and the Bay of Pigs invasion was crushed.  </a:t>
            </a:r>
            <a:endParaRPr lang="en-US" dirty="0"/>
          </a:p>
        </p:txBody>
      </p:sp>
      <p:sp>
        <p:nvSpPr>
          <p:cNvPr id="5" name="Title 4"/>
          <p:cNvSpPr>
            <a:spLocks noGrp="1"/>
          </p:cNvSpPr>
          <p:nvPr>
            <p:ph type="title"/>
          </p:nvPr>
        </p:nvSpPr>
        <p:spPr/>
        <p:txBody>
          <a:bodyPr/>
          <a:lstStyle/>
          <a:p>
            <a:r>
              <a:rPr lang="en-US" dirty="0" smtClean="0"/>
              <a:t>The Bay of Pigs Invasion, 1961</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Fidel Castro Remains in Power</a:t>
            </a:r>
            <a:endParaRPr lang="en-US" dirty="0"/>
          </a:p>
        </p:txBody>
      </p:sp>
      <p:sp>
        <p:nvSpPr>
          <p:cNvPr id="9" name="Text Placeholder 8"/>
          <p:cNvSpPr>
            <a:spLocks noGrp="1"/>
          </p:cNvSpPr>
          <p:nvPr>
            <p:ph type="body" idx="2"/>
          </p:nvPr>
        </p:nvSpPr>
        <p:spPr/>
        <p:txBody>
          <a:bodyPr/>
          <a:lstStyle/>
          <a:p>
            <a:r>
              <a:rPr lang="en-US" dirty="0" smtClean="0"/>
              <a:t>After Castro narrowly escaped several assassination attempts and was able to defeat American trained forces attempting to overthrow his government, he became more confident in his abilities and reached out to the Soviet Union for protection from the ever-present threat of United States aggression. </a:t>
            </a:r>
            <a:endParaRPr lang="en-US" dirty="0"/>
          </a:p>
        </p:txBody>
      </p:sp>
      <p:pic>
        <p:nvPicPr>
          <p:cNvPr id="10" name="Content Placeholder 9" descr="Castro After Bay of Pigs.jpg"/>
          <p:cNvPicPr>
            <a:picLocks noGrp="1" noChangeAspect="1"/>
          </p:cNvPicPr>
          <p:nvPr>
            <p:ph sz="quarter" idx="1"/>
          </p:nvPr>
        </p:nvPicPr>
        <p:blipFill>
          <a:blip r:embed="rId2" cstate="print"/>
          <a:stretch>
            <a:fillRect/>
          </a:stretch>
        </p:blipFill>
        <p:spPr>
          <a:xfrm>
            <a:off x="3149600" y="1295400"/>
            <a:ext cx="5537200" cy="41529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June, 1962: The Construction of the Berlin Wall</a:t>
            </a:r>
            <a:endParaRPr lang="en-US" sz="2000" dirty="0"/>
          </a:p>
        </p:txBody>
      </p:sp>
      <p:sp>
        <p:nvSpPr>
          <p:cNvPr id="3" name="Text Placeholder 2"/>
          <p:cNvSpPr>
            <a:spLocks noGrp="1"/>
          </p:cNvSpPr>
          <p:nvPr>
            <p:ph type="body" idx="2"/>
          </p:nvPr>
        </p:nvSpPr>
        <p:spPr/>
        <p:txBody>
          <a:bodyPr/>
          <a:lstStyle/>
          <a:p>
            <a:r>
              <a:rPr lang="en-US" dirty="0" smtClean="0"/>
              <a:t>In June of 1962, Nikita Khrushchev  retaliated against the United States by constructing the Berlin Wall.  Millions of Eastern Europeans had flooded into West Berlin in an effort to emigrate to the capitalist democracies of the West.  This exit route was blocked off indefinitely by the construction of the Berlin Wall, a symbol of Soviet oppression. </a:t>
            </a:r>
            <a:endParaRPr lang="en-US" dirty="0"/>
          </a:p>
        </p:txBody>
      </p:sp>
      <p:pic>
        <p:nvPicPr>
          <p:cNvPr id="5" name="Content Placeholder 4" descr="Berlin Wall Under Construction.jpg"/>
          <p:cNvPicPr>
            <a:picLocks noGrp="1" noChangeAspect="1"/>
          </p:cNvPicPr>
          <p:nvPr>
            <p:ph sz="quarter" idx="1"/>
          </p:nvPr>
        </p:nvPicPr>
        <p:blipFill>
          <a:blip r:embed="rId2" cstate="print"/>
          <a:stretch>
            <a:fillRect/>
          </a:stretch>
        </p:blipFill>
        <p:spPr>
          <a:xfrm>
            <a:off x="3124200" y="1191768"/>
            <a:ext cx="5638800" cy="4398264"/>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3175</TotalTime>
  <Words>1255</Words>
  <Application>Microsoft Office PowerPoint</Application>
  <PresentationFormat>On-screen Show (4:3)</PresentationFormat>
  <Paragraphs>50</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Civic</vt:lpstr>
      <vt:lpstr>The Cuban Missile Crisis</vt:lpstr>
      <vt:lpstr>John F. Kennedy and Nikita Khrushchev</vt:lpstr>
      <vt:lpstr>The Overthrow of Fulgencio Batista, 1959</vt:lpstr>
      <vt:lpstr>Fidel Castro</vt:lpstr>
      <vt:lpstr>Raul Castro</vt:lpstr>
      <vt:lpstr>The Bay of Pigs Invasion, 1961</vt:lpstr>
      <vt:lpstr>The Bay of Pigs Invasion, 1961</vt:lpstr>
      <vt:lpstr>Fidel Castro Remains in Power</vt:lpstr>
      <vt:lpstr>June, 1962: The Construction of the Berlin Wall</vt:lpstr>
      <vt:lpstr>Castro asks Khrushchev for protection</vt:lpstr>
      <vt:lpstr>The United States Discovers Missile Silos In Cuba, October, 1962</vt:lpstr>
      <vt:lpstr>John Fitzgerald Kennedy</vt:lpstr>
      <vt:lpstr>Kennedy’s Options</vt:lpstr>
      <vt:lpstr>Kennedy’s Second Option</vt:lpstr>
      <vt:lpstr>The Third Option: Quarantine </vt:lpstr>
      <vt:lpstr>An American Spy Plane Was Shot Down Over Cuba During the Cuban Missile Crisis.</vt:lpstr>
      <vt:lpstr>JFK Delivers His Most Famous Television Address on The Cuban Missile Crisis. </vt:lpstr>
      <vt:lpstr>Nuclear Holocaust is Avoided</vt:lpstr>
      <vt:lpstr>Resolution to the Cuban Missile Crisis</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Cuban Missile Crisis</dc:title>
  <dc:creator>Adam Patrick Henry</dc:creator>
  <cp:lastModifiedBy>vjdean</cp:lastModifiedBy>
  <cp:revision>274</cp:revision>
  <dcterms:created xsi:type="dcterms:W3CDTF">2010-04-21T13:04:18Z</dcterms:created>
  <dcterms:modified xsi:type="dcterms:W3CDTF">2013-04-24T20:25:45Z</dcterms:modified>
</cp:coreProperties>
</file>